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70" r:id="rId5"/>
    <p:sldId id="274" r:id="rId6"/>
    <p:sldId id="280" r:id="rId7"/>
    <p:sldId id="286" r:id="rId8"/>
    <p:sldId id="289" r:id="rId9"/>
    <p:sldId id="290" r:id="rId10"/>
    <p:sldId id="295" r:id="rId11"/>
    <p:sldId id="301" r:id="rId12"/>
    <p:sldId id="296" r:id="rId13"/>
    <p:sldId id="298" r:id="rId14"/>
    <p:sldId id="299" r:id="rId15"/>
    <p:sldId id="311" r:id="rId16"/>
    <p:sldId id="300" r:id="rId17"/>
    <p:sldId id="305" r:id="rId18"/>
    <p:sldId id="306" r:id="rId19"/>
    <p:sldId id="307" r:id="rId20"/>
    <p:sldId id="308" r:id="rId21"/>
    <p:sldId id="309" r:id="rId22"/>
    <p:sldId id="310" r:id="rId23"/>
    <p:sldId id="313" r:id="rId24"/>
    <p:sldId id="312" r:id="rId25"/>
    <p:sldId id="314" r:id="rId26"/>
    <p:sldId id="315" r:id="rId27"/>
    <p:sldId id="316" r:id="rId28"/>
    <p:sldId id="292" r:id="rId29"/>
    <p:sldId id="317" r:id="rId30"/>
    <p:sldId id="302" r:id="rId31"/>
    <p:sldId id="303" r:id="rId32"/>
    <p:sldId id="304" r:id="rId3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3" autoAdjust="0"/>
    <p:restoredTop sz="94660"/>
  </p:normalViewPr>
  <p:slideViewPr>
    <p:cSldViewPr snapToGrid="0">
      <p:cViewPr varScale="1">
        <p:scale>
          <a:sx n="55" d="100"/>
          <a:sy n="55" d="100"/>
        </p:scale>
        <p:origin x="76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6FBC8E4-2F71-3881-6F52-A298C3B7DE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781807A-21D7-7FE1-2654-CC8D4C4C7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4C337EA-0780-4BED-F2F3-150D19608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40D3-2237-4EFD-A809-EE1852B704C3}" type="datetimeFigureOut">
              <a:rPr lang="hu-HU" smtClean="0"/>
              <a:t>2022. 12. 07.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86D42C9-6094-8D13-E2D1-CA9A2D9C1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C0D196A-C749-C6CF-0914-3BC36CEFE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31F8-A8A3-47D9-86E4-6EDEF2D4341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3917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FC48B5F-A724-EA36-EE86-D3904A8B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BD39378-F9FC-5B54-5D4B-3CC7A94378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E13593D-02D1-5678-B4DA-2AF9F51B3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40D3-2237-4EFD-A809-EE1852B704C3}" type="datetimeFigureOut">
              <a:rPr lang="hu-HU" smtClean="0"/>
              <a:t>2022. 12. 07.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CF2C718-7939-3CFC-0230-A65BD58E9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1377C9C-DD60-1F8D-8373-4AC0321DA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31F8-A8A3-47D9-86E4-6EDEF2D4341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957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060F0F5C-65CB-12F1-665F-AF6EAB580E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55831A3A-9FA4-063E-22B6-BB4AEF5B1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54B2FDF-E044-E788-2881-D7217E9AE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40D3-2237-4EFD-A809-EE1852B704C3}" type="datetimeFigureOut">
              <a:rPr lang="hu-HU" smtClean="0"/>
              <a:t>2022. 12. 07.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B362BE2-2EE3-04F2-D773-07813B3C5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D52416D-F639-79D3-49A4-60C78F516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31F8-A8A3-47D9-86E4-6EDEF2D4341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1212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4C681C-4A57-BEEA-4D5C-7BDA703DA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5A4A15D-F295-1085-87E2-C13E12E5E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DB1F383-1A33-7083-D3AB-2D8AA84B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40D3-2237-4EFD-A809-EE1852B704C3}" type="datetimeFigureOut">
              <a:rPr lang="hu-HU" smtClean="0"/>
              <a:t>2022. 12. 07.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95F7F84-0EF2-0205-2BE0-0C0DB9971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C1A0384-EE4D-3675-9CC5-1559D4E09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31F8-A8A3-47D9-86E4-6EDEF2D4341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6682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6108DE-7A61-6BB5-F749-9465A3A2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0FCD5EE-E17E-17E1-B069-A0C656927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988E616-5C92-0A37-E144-CA65BC6EC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40D3-2237-4EFD-A809-EE1852B704C3}" type="datetimeFigureOut">
              <a:rPr lang="hu-HU" smtClean="0"/>
              <a:t>2022. 12. 07.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A17708F-D275-2604-4178-C9787D7DA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86B9A54-2ABC-F111-5AB9-518FE0B90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31F8-A8A3-47D9-86E4-6EDEF2D4341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408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F6246D-12D5-DFEA-B6FB-441842988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2E49325-2925-8BEE-680F-F41143C96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09A20E5-3441-03D3-E0DC-79884CA19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CA9355F-899F-79B1-0A9C-D691B80AD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40D3-2237-4EFD-A809-EE1852B704C3}" type="datetimeFigureOut">
              <a:rPr lang="hu-HU" smtClean="0"/>
              <a:t>2022. 12. 07.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DB0A1BC-754D-DD54-82AF-4B1EC4C9C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9C79EDA-649F-1754-7955-7A83DE7C9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31F8-A8A3-47D9-86E4-6EDEF2D4341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8214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1885D87-B2E7-30FF-958C-A18FAE861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87A06CF-F5BB-2E0A-B026-232167CD0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D62E2F2-E5E7-BF58-358C-255C72E74F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13EA1F3E-5022-0C01-150D-2E23BBA8E5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B34A7670-D1FD-453D-C3A2-7AA2381D76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E5A31F0F-4BE2-6281-EDFA-2D28CC89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40D3-2237-4EFD-A809-EE1852B704C3}" type="datetimeFigureOut">
              <a:rPr lang="hu-HU" smtClean="0"/>
              <a:t>2022. 12. 07.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916C8C6B-BBBB-0C11-6326-17726ED74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2A5E780F-F99D-7736-7084-0C6FFAF62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31F8-A8A3-47D9-86E4-6EDEF2D4341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1698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28701D1-9B78-14B1-7676-6E6DC0DED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E00A62F0-B84B-0B69-DCF6-9C19E27E5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40D3-2237-4EFD-A809-EE1852B704C3}" type="datetimeFigureOut">
              <a:rPr lang="hu-HU" smtClean="0"/>
              <a:t>2022. 12. 07.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3C6C43D-BF30-9446-B53D-CD335BE2B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551FC8DB-7940-58F0-1250-0809C468F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31F8-A8A3-47D9-86E4-6EDEF2D4341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1023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8C1B3556-B150-0B9B-40F9-57FD36D6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40D3-2237-4EFD-A809-EE1852B704C3}" type="datetimeFigureOut">
              <a:rPr lang="hu-HU" smtClean="0"/>
              <a:t>2022. 12. 07.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6525F6CF-C0E1-5889-FED2-3BA9DB35F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D663C23-BAB5-6DF7-5481-D7BD213B1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31F8-A8A3-47D9-86E4-6EDEF2D4341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3901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AE65606-134A-8B84-A481-F0B609857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0C23A4-6F9B-31FD-DC65-606DA75C1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9C0053F-506C-4A7A-EECC-A0CFEAD29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8A48660-338D-3388-4705-ACB49FB73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40D3-2237-4EFD-A809-EE1852B704C3}" type="datetimeFigureOut">
              <a:rPr lang="hu-HU" smtClean="0"/>
              <a:t>2022. 12. 07.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1263560-00B8-3F58-1D8C-E4DC23F28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C8C2780-4522-8C9F-8230-164E77DB9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31F8-A8A3-47D9-86E4-6EDEF2D4341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3218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845F190-DF46-34CB-0EFB-5989952DE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F660243F-7000-B367-B118-E346E6EB4D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7F897A8-967C-F973-4DC8-8FF882760A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619ABB1-AFB1-D69D-43D6-89E7B9BD5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40D3-2237-4EFD-A809-EE1852B704C3}" type="datetimeFigureOut">
              <a:rPr lang="hu-HU" smtClean="0"/>
              <a:t>2022. 12. 07.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85BE6B8-8F45-FC33-6135-F149F6A45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4AB3CF2-8335-0DFF-0289-06B5CB086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631F8-A8A3-47D9-86E4-6EDEF2D4341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01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87F7DD60-38CE-865B-A369-5674DA633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B090EBB-F80E-183D-F725-B26465D34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5187C0E-22CC-6EC9-7BBE-DEED10C9CB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A40D3-2237-4EFD-A809-EE1852B704C3}" type="datetimeFigureOut">
              <a:rPr lang="hu-HU" smtClean="0"/>
              <a:t>2022. 12. 07.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C6E4178-A890-048C-A8EC-3F29870347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F85B627-A0A3-0F7B-7676-F80692398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631F8-A8A3-47D9-86E4-6EDEF2D4341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173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4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E107501-2008-9AB7-7D5D-93732459D9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5006"/>
            <a:ext cx="9144000" cy="3074957"/>
          </a:xfrm>
        </p:spPr>
        <p:txBody>
          <a:bodyPr/>
          <a:lstStyle/>
          <a:p>
            <a:r>
              <a:rPr lang="hu-HU" dirty="0"/>
              <a:t>Pesterzsébeti Kábítószerügyi Egyeztető Fórum 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49FCBBE-758B-D64B-8E02-FCE2D55C0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18734"/>
            <a:ext cx="9144000" cy="739066"/>
          </a:xfrm>
        </p:spPr>
        <p:txBody>
          <a:bodyPr>
            <a:normAutofit/>
          </a:bodyPr>
          <a:lstStyle/>
          <a:p>
            <a:r>
              <a:rPr lang="hu-HU" sz="3200" dirty="0"/>
              <a:t>www.kef20.hu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1BB0848-A1A6-776E-A529-B1AC07F30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44" y="1478689"/>
            <a:ext cx="11313111" cy="367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7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195"/>
    </mc:Choice>
    <mc:Fallback xmlns="">
      <p:transition advTm="419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987EE995-30B0-E8B4-FC82-86A12FFEEBB0}"/>
              </a:ext>
            </a:extLst>
          </p:cNvPr>
          <p:cNvSpPr txBox="1"/>
          <p:nvPr/>
        </p:nvSpPr>
        <p:spPr>
          <a:xfrm>
            <a:off x="3331346" y="169507"/>
            <a:ext cx="60945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Pesterzsébeti KEF megpróbálta elérni a legkisebb lakosokat is a kerületi </a:t>
            </a:r>
            <a:r>
              <a:rPr lang="hu-HU" sz="2400" b="1" u="sng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gyereknapi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rendezvényen. A standnál a fiatalok hasznos információkat tartalmazó egészségfejlesztő kérdéssor vagy drogtotó kitöltésével fejleszthették függőséggel kapcsolatos ismereteiket, míg a kisebbek prevenciós témájú különbségkereső játékkal tehették próbára tudásukat.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BC57E6E-8EA4-CF2F-5C70-9433D5F6E2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1" y="341017"/>
            <a:ext cx="2894171" cy="1629826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00475B68-B7FC-A15A-8549-A0D8C5604C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48" y="3980141"/>
            <a:ext cx="3336456" cy="217208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E2890497-E374-8177-804D-E4B83A381D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325" y="3829221"/>
            <a:ext cx="3524927" cy="198479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8562CAF-C181-F1D7-82F8-67EE6771A5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189" y="4609027"/>
            <a:ext cx="4401119" cy="198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8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87">
        <p:split orient="vert"/>
      </p:transition>
    </mc:Choice>
    <mc:Fallback xmlns="">
      <p:transition spd="slow" advTm="21787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E8391EC6-4751-4148-4882-04DDA3EA277D}"/>
              </a:ext>
            </a:extLst>
          </p:cNvPr>
          <p:cNvSpPr txBox="1"/>
          <p:nvPr/>
        </p:nvSpPr>
        <p:spPr>
          <a:xfrm>
            <a:off x="4762130" y="508649"/>
            <a:ext cx="60945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b="1" u="sng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Nyárnyitó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programot tartott a Pesterzsébeti KEF a Hársfa játszótéren 2022. június 14-én. A rendezvényt a HSZI Család- és Gyermekjóléti Központ óvodai és iskolai segítői szervezték, illetve az intézmény munkatársai valósították meg.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77773CE-CD6B-5921-5B11-2479C4F8D7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8" y="207265"/>
            <a:ext cx="3677168" cy="275787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5EAD794-1809-AFF8-5ECB-551A84299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33" y="3609623"/>
            <a:ext cx="4486597" cy="252484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2F05559-E4F4-0219-BFC5-C657B068AC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762" y="3609623"/>
            <a:ext cx="4484109" cy="2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1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861">
        <p14:flip dir="r"/>
      </p:transition>
    </mc:Choice>
    <mc:Fallback xmlns="">
      <p:transition spd="slow" advTm="15861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9BB464B9-DD35-91C4-2D7C-E18999564CE5}"/>
              </a:ext>
            </a:extLst>
          </p:cNvPr>
          <p:cNvSpPr txBox="1"/>
          <p:nvPr/>
        </p:nvSpPr>
        <p:spPr>
          <a:xfrm>
            <a:off x="550416" y="568171"/>
            <a:ext cx="66404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Pesterzsébeti Főplébániától meghívást kapott a KEF a plébánia </a:t>
            </a:r>
            <a:r>
              <a:rPr lang="hu-HU" sz="2400" b="1" u="sng" dirty="0" err="1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napközis</a:t>
            </a:r>
            <a:r>
              <a:rPr lang="hu-HU" sz="2400" b="1" u="sng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táborába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Elvittünk a gyerekekhez egy drog és internetfüggőségen átesett fiatalembert, hogy megossza a fiatalokkal tapasztalatait. A háromórás prevenciós programban az egykori szerhasználó személyes beszámolója mellett kiscsoportos foglalkozások is helyet kaptak. 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0BCB130B-29AE-3AC5-146C-4E87B84D2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657" y="701337"/>
            <a:ext cx="4321927" cy="2428702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F1279233-98E0-6CE9-7693-BDEAB66EB8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4" y="3861127"/>
            <a:ext cx="4321556" cy="242870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772D80B-72F8-F341-88E5-13755E036D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65" y="3861127"/>
            <a:ext cx="4321556" cy="243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78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4857">
        <p15:prstTrans prst="prestige"/>
      </p:transition>
    </mc:Choice>
    <mc:Fallback xmlns="">
      <p:transition spd="slow" advTm="14857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51354980-ADF5-F3E0-83AA-F3BEF2C38AD6}"/>
              </a:ext>
            </a:extLst>
          </p:cNvPr>
          <p:cNvSpPr txBox="1"/>
          <p:nvPr/>
        </p:nvSpPr>
        <p:spPr>
          <a:xfrm>
            <a:off x="319596" y="129073"/>
            <a:ext cx="9454719" cy="234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hu-HU" sz="23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Pesterzsébeti KEF is megünnepelte a </a:t>
            </a:r>
            <a:r>
              <a:rPr lang="hu-HU" sz="2300" b="1" u="sng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Kábítószer-ellenes Világnapot</a:t>
            </a:r>
            <a:r>
              <a:rPr lang="hu-HU" sz="23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2022. június 26-án, vasárnap. A </a:t>
            </a:r>
            <a:r>
              <a:rPr lang="hu-HU" sz="2300" b="1" dirty="0" err="1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Kosutin</a:t>
            </a:r>
            <a:r>
              <a:rPr lang="hu-HU" sz="23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tartottunk egész napos demonstrációt, ahol a rendezvényre ellátogató gyerekek 10 állomáson mérhették le tudásukat, leleményességüket rejtvényeken, kvízfeladatokon, logikai játékokon. A rendezvényen velünk tartott a kerületi rendőrkapitányság és az Egészségfejlesztési Iroda is. </a:t>
            </a:r>
            <a:endParaRPr lang="hu-HU" sz="2300" dirty="0">
              <a:solidFill>
                <a:schemeClr val="accent2">
                  <a:lumMod val="5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1E02996-E373-8949-C1A2-22B22BCC95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5" y="2601683"/>
            <a:ext cx="3506680" cy="197410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18C18A2-4161-473C-FF61-6B1E40E0BD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716" y="202548"/>
            <a:ext cx="1650123" cy="22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85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946">
        <p15:prstTrans prst="peelOff"/>
      </p:transition>
    </mc:Choice>
    <mc:Fallback xmlns="">
      <p:transition spd="slow" advTm="13946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51354980-ADF5-F3E0-83AA-F3BEF2C38AD6}"/>
              </a:ext>
            </a:extLst>
          </p:cNvPr>
          <p:cNvSpPr txBox="1"/>
          <p:nvPr/>
        </p:nvSpPr>
        <p:spPr>
          <a:xfrm>
            <a:off x="319596" y="129073"/>
            <a:ext cx="9454719" cy="234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hu-HU" sz="23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Pesterzsébeti KEF is megünnepelte a </a:t>
            </a:r>
            <a:r>
              <a:rPr lang="hu-HU" sz="2300" b="1" u="sng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Kábítószer-ellenes Világnapot</a:t>
            </a:r>
            <a:r>
              <a:rPr lang="hu-HU" sz="23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2022. június 26-án, vasárnap. A </a:t>
            </a:r>
            <a:r>
              <a:rPr lang="hu-HU" sz="2300" b="1" dirty="0" err="1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Kosutin</a:t>
            </a:r>
            <a:r>
              <a:rPr lang="hu-HU" sz="23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tartottunk egész napos demonstrációt, ahol a rendezvényre ellátogató gyerekek 10 állomáson mérhették le tudásukat, leleményességüket rejtvényeken, kvízfeladatokon, logikai játékokon. A rendezvényen velünk tartott a kerületi rendőrkapitányság és az Egészségfejlesztési Iroda is. </a:t>
            </a:r>
            <a:endParaRPr lang="hu-HU" sz="2300" dirty="0">
              <a:solidFill>
                <a:schemeClr val="accent2">
                  <a:lumMod val="5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1E02996-E373-8949-C1A2-22B22BCC95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5" y="2601683"/>
            <a:ext cx="3506680" cy="197410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367BB769-2671-C465-4560-8953275CC6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312" y="2601683"/>
            <a:ext cx="3505738" cy="197410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D193BCC-6F2D-9421-FE86-A510FDF7CC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588" y="2601682"/>
            <a:ext cx="3505251" cy="197410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4B1A0E3-1A03-1778-A889-A2A786B7C5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5" y="4651491"/>
            <a:ext cx="3506680" cy="197350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18C18A2-4161-473C-FF61-6B1E40E0BD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716" y="202548"/>
            <a:ext cx="1650123" cy="2201451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63E63F92-F8EA-B185-A3CE-40F9B00A28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312" y="4651730"/>
            <a:ext cx="3505738" cy="197326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DEE5C5D2-366F-EDF9-1C5C-B3C19CC8E0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588" y="4651491"/>
            <a:ext cx="3505251" cy="197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8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705">
        <p:fade/>
      </p:transition>
    </mc:Choice>
    <mc:Fallback xmlns="">
      <p:transition spd="med" advTm="9705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C9712FFA-58E9-9EFF-200F-1A5630D53C61}"/>
              </a:ext>
            </a:extLst>
          </p:cNvPr>
          <p:cNvSpPr txBox="1"/>
          <p:nvPr/>
        </p:nvSpPr>
        <p:spPr>
          <a:xfrm>
            <a:off x="781235" y="701336"/>
            <a:ext cx="106620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Programot vittünk a kerületi </a:t>
            </a:r>
            <a:r>
              <a:rPr lang="hu-HU" sz="2400" b="1" u="sng" dirty="0" err="1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napközis</a:t>
            </a:r>
            <a:r>
              <a:rPr lang="hu-HU" sz="2400" b="1" u="sng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 táborba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 is. A 10 év körüli fiatalokkal három alkalommal beszélgettünk az 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internet veszélyeiről, az online függőség kialakulásának lehetőségéről. A gyerekek lelkesen oldották meg az egészséges táplálkozással, egészséges életmóddal kapcsolatos feladatokat is. </a:t>
            </a:r>
            <a:endParaRPr lang="hu-HU" sz="2400" b="1" dirty="0">
              <a:solidFill>
                <a:schemeClr val="accent2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99C3919-DE41-D22C-22E7-B5E9991BD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44" y="3137192"/>
            <a:ext cx="3967342" cy="274574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E4AF291-87C7-6280-297D-43706C8AC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331" y="3137191"/>
            <a:ext cx="2726132" cy="274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776">
        <p14:reveal/>
      </p:transition>
    </mc:Choice>
    <mc:Fallback xmlns="">
      <p:transition spd="slow" advTm="12776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59E4ADE0-8B02-7EF8-1CE2-70A8B7DD346D}"/>
              </a:ext>
            </a:extLst>
          </p:cNvPr>
          <p:cNvSpPr txBox="1"/>
          <p:nvPr/>
        </p:nvSpPr>
        <p:spPr>
          <a:xfrm>
            <a:off x="683581" y="674703"/>
            <a:ext cx="10937289" cy="3021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2022. október 24-én a </a:t>
            </a:r>
            <a:r>
              <a:rPr lang="hu-HU" sz="2400" b="1" dirty="0" err="1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Jahn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Ferenc Dél-pesti Kórház </a:t>
            </a:r>
            <a:r>
              <a:rPr lang="hu-HU" sz="2400" b="1" u="sng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Egészségnapján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KEF standot is találhattak az arra látogatók, és  egészségmegőrző kvíz kérdéssort tölthettek ki az érdeklődők. </a:t>
            </a: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tanácsadókat egy drogfogyasztó fiatal édesanyja is felkereste, aki  megosztotta kérdéseit, dilemmáit és reményeit fia helyzetével kapcsolatban. Az érdeklődőnek a kollégák a szükséges információkat és tájékoztató anyagot biztosítottak.  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73A5446-F3F1-FF66-92F3-6E155D3FA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249" y="3349101"/>
            <a:ext cx="5432250" cy="305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23726"/>
      </p:ext>
    </p:extLst>
  </p:cSld>
  <p:clrMapOvr>
    <a:masterClrMapping/>
  </p:clrMapOvr>
  <p:transition spd="slow" advTm="22571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08A488B4-64E0-B718-81F8-25470A9F949C}"/>
              </a:ext>
            </a:extLst>
          </p:cNvPr>
          <p:cNvSpPr txBox="1"/>
          <p:nvPr/>
        </p:nvSpPr>
        <p:spPr>
          <a:xfrm>
            <a:off x="4305670" y="1291549"/>
            <a:ext cx="7474998" cy="4027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133475" algn="l"/>
              </a:tabLst>
            </a:pP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2022. szeptember 29-én került megrendezésre a Pesterzsébeti KEF </a:t>
            </a:r>
            <a:r>
              <a:rPr lang="hu-HU" sz="2400" b="1" u="sng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IV. Szakmai Napja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Csili Művelődési Központban. A 70 résztvevő között voltak gyermekjóléti szakemberek, óvodák, bölcsődék munkatársai, kerületi általános és középiskolák tanárai, az iskolaegészségügy dolgozói, bölcsődék, illetve a hajléktalanellátás képviselői. Érkeztek a rendőrségtől, a polgármesteri hivataltól kollégák és kerületi érdeklődő magánszemélyek is.</a:t>
            </a:r>
            <a:endParaRPr lang="hu-HU" sz="2400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C27D6A7-16E5-5646-0DA1-C054DC737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1" y="2968191"/>
            <a:ext cx="3935767" cy="295182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A4883C47-448C-E26C-FBDE-15740A793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810982"/>
            <a:ext cx="3935767" cy="275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46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307">
        <p15:prstTrans prst="pageCurlDouble"/>
      </p:transition>
    </mc:Choice>
    <mc:Fallback xmlns="">
      <p:transition spd="slow" advTm="21307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0EF23E49-2842-9968-880E-FC97F6C076F7}"/>
              </a:ext>
            </a:extLst>
          </p:cNvPr>
          <p:cNvSpPr txBox="1"/>
          <p:nvPr/>
        </p:nvSpPr>
        <p:spPr>
          <a:xfrm>
            <a:off x="383960" y="576127"/>
            <a:ext cx="80143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Dr. </a:t>
            </a:r>
            <a:r>
              <a:rPr lang="hu-HU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Steinbach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Zsolt a Nyírő Gyula Kórház főorvosa az </a:t>
            </a:r>
            <a:r>
              <a:rPr lang="hu-HU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addiktológiai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ellátás buktatóinak részleteiről beszélt. Kitért az ellátások korlátozottságára, a fekvőbetegellátás csökkenő ágyszámára. </a:t>
            </a:r>
            <a:endParaRPr lang="hu-H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6DA57AF-C507-8456-C2B1-0C05FFBF0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261" y="354185"/>
            <a:ext cx="2654424" cy="199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5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527">
        <p15:prstTrans prst="drape"/>
      </p:transition>
    </mc:Choice>
    <mc:Fallback xmlns="">
      <p:transition spd="slow" advTm="8527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0EF23E49-2842-9968-880E-FC97F6C076F7}"/>
              </a:ext>
            </a:extLst>
          </p:cNvPr>
          <p:cNvSpPr txBox="1"/>
          <p:nvPr/>
        </p:nvSpPr>
        <p:spPr>
          <a:xfrm>
            <a:off x="383960" y="576127"/>
            <a:ext cx="80143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Dr. </a:t>
            </a:r>
            <a:r>
              <a:rPr lang="hu-HU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Steinbach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Zsolt a Nyírő Gyula Kórház főorvosa az </a:t>
            </a:r>
            <a:r>
              <a:rPr lang="hu-HU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addiktológiai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ellátás buktatóinak részleteiről beszélt. Kitért az ellátások korlátozottságára, a fekvőbetegellátás csökkenő ágyszámára. </a:t>
            </a:r>
            <a:endParaRPr lang="hu-H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6DA57AF-C507-8456-C2B1-0C05FFBF0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261" y="354185"/>
            <a:ext cx="2654424" cy="1990818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63A6E145-EEF2-F359-C8A1-D0522D4DC3E0}"/>
              </a:ext>
            </a:extLst>
          </p:cNvPr>
          <p:cNvSpPr txBox="1"/>
          <p:nvPr/>
        </p:nvSpPr>
        <p:spPr>
          <a:xfrm>
            <a:off x="383960" y="2183186"/>
            <a:ext cx="55995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Kaló Zsuzsa a női függőségeket helyezte előtérbe az alkoholfogyasztás, drog és viselkedési függőségek tekintetében. Rámutatott a fogyasztási szokások terén a nemek közötti eltérésekre. </a:t>
            </a:r>
            <a:endParaRPr lang="hu-H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EC9C6187-9C2D-B5DF-D741-345F3260E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249" y="1797606"/>
            <a:ext cx="1305016" cy="243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900">
        <p:fade/>
      </p:transition>
    </mc:Choice>
    <mc:Fallback xmlns="">
      <p:transition spd="med" advTm="89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BE32F2-2E51-2D68-9F21-9AE4A23BE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5623" y="683581"/>
            <a:ext cx="10502284" cy="5379867"/>
          </a:xfrm>
          <a:solidFill>
            <a:schemeClr val="accent2">
              <a:lumMod val="50000"/>
            </a:schemeClr>
          </a:solidFill>
        </p:spPr>
        <p:txBody>
          <a:bodyPr anchor="ctr">
            <a:noAutofit/>
          </a:bodyPr>
          <a:lstStyle/>
          <a:p>
            <a:r>
              <a:rPr lang="hu-HU" sz="88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A Pesterzsébeti KEF tevékenységei </a:t>
            </a:r>
            <a:br>
              <a:rPr lang="hu-HU" sz="8800" b="1" dirty="0">
                <a:solidFill>
                  <a:schemeClr val="bg1"/>
                </a:solidFill>
                <a:latin typeface="Palatino Linotype" panose="02040502050505030304" pitchFamily="18" charset="0"/>
              </a:rPr>
            </a:br>
            <a:r>
              <a:rPr lang="hu-HU" sz="88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2022-ben</a:t>
            </a:r>
          </a:p>
        </p:txBody>
      </p:sp>
    </p:spTree>
    <p:extLst>
      <p:ext uri="{BB962C8B-B14F-4D97-AF65-F5344CB8AC3E}">
        <p14:creationId xmlns:p14="http://schemas.microsoft.com/office/powerpoint/2010/main" val="3532661299"/>
      </p:ext>
    </p:extLst>
  </p:cSld>
  <p:clrMapOvr>
    <a:masterClrMapping/>
  </p:clrMapOvr>
  <p:transition spd="slow" advTm="3287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0EF23E49-2842-9968-880E-FC97F6C076F7}"/>
              </a:ext>
            </a:extLst>
          </p:cNvPr>
          <p:cNvSpPr txBox="1"/>
          <p:nvPr/>
        </p:nvSpPr>
        <p:spPr>
          <a:xfrm>
            <a:off x="383960" y="576127"/>
            <a:ext cx="80143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Dr. </a:t>
            </a:r>
            <a:r>
              <a:rPr lang="hu-HU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Steinbach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Zsolt a Nyírő Gyula Kórház főorvosa az </a:t>
            </a:r>
            <a:r>
              <a:rPr lang="hu-HU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addiktológiai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ellátás buktatóinak részleteiről beszélt. Kitért az ellátások korlátozottságára, a fekvőbetegellátás csökkenő ágyszámára. </a:t>
            </a:r>
            <a:endParaRPr lang="hu-H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6DA57AF-C507-8456-C2B1-0C05FFBF0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261" y="354185"/>
            <a:ext cx="2654424" cy="1990818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63A6E145-EEF2-F359-C8A1-D0522D4DC3E0}"/>
              </a:ext>
            </a:extLst>
          </p:cNvPr>
          <p:cNvSpPr txBox="1"/>
          <p:nvPr/>
        </p:nvSpPr>
        <p:spPr>
          <a:xfrm>
            <a:off x="383960" y="2183186"/>
            <a:ext cx="55995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Kaló Zsuzsa a női függőségeket helyezte előtérbe az alkoholfogyasztás, drog és viselkedési függőségek tekintetében. Rámutatott a fogyasztási szokások terén a nemek közötti eltérésekre. </a:t>
            </a:r>
            <a:endParaRPr lang="hu-H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EC9C6187-9C2D-B5DF-D741-345F3260E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249" y="1797606"/>
            <a:ext cx="1305016" cy="2436991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9C33B447-7D52-E9EF-FC15-627251B8139D}"/>
              </a:ext>
            </a:extLst>
          </p:cNvPr>
          <p:cNvSpPr txBox="1"/>
          <p:nvPr/>
        </p:nvSpPr>
        <p:spPr>
          <a:xfrm>
            <a:off x="383960" y="4512998"/>
            <a:ext cx="77568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Czere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-Ambrus Mária a székesfehérvári Egészségdokk Alapítvány Serdülő Krízis Centrumának gyermek- és </a:t>
            </a:r>
            <a:r>
              <a:rPr lang="hu-HU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ifjúságaddiktológiai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rehabilitációs intézményét mutatta be. Az ellátás tapasztalatai mellett szóba kerültek a kettős diagnózisú ellátottak jellemzői, speciális igényei is. </a:t>
            </a:r>
            <a:endParaRPr lang="hu-H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066597CE-A33A-3677-A781-B06BFE280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522" y="3429000"/>
            <a:ext cx="3323208" cy="269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7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12">
        <p:fade/>
      </p:transition>
    </mc:Choice>
    <mc:Fallback xmlns="">
      <p:transition spd="med" advTm="12012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53C3C0C5-34FA-39BA-17D4-B136D92332A6}"/>
              </a:ext>
            </a:extLst>
          </p:cNvPr>
          <p:cNvSpPr txBox="1"/>
          <p:nvPr/>
        </p:nvSpPr>
        <p:spPr>
          <a:xfrm>
            <a:off x="139468" y="909106"/>
            <a:ext cx="60945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Kimmel Zsófia az NNK munkatársa részletesen beszámolt az e-cigaretták, hevített dohány termékek palettáján szereplő engedélyezett és tiltott szerek köréről. </a:t>
            </a:r>
            <a:endParaRPr lang="hu-H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6A6E3D1-BA30-77CE-F352-87848BAEC6BB}"/>
              </a:ext>
            </a:extLst>
          </p:cNvPr>
          <p:cNvSpPr txBox="1"/>
          <p:nvPr/>
        </p:nvSpPr>
        <p:spPr>
          <a:xfrm>
            <a:off x="139468" y="2975117"/>
            <a:ext cx="6096000" cy="1656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133475" algn="l"/>
              </a:tabLst>
            </a:pPr>
            <a:r>
              <a:rPr lang="hu-HU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Preszl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Éva a </a:t>
            </a:r>
            <a:r>
              <a:rPr lang="hu-HU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Safer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Internet program által biztosított, online elérhető programokról, foglalkoztatókról, oktatási tematikák elérhetőségéről tartott tájékoztatót. </a:t>
            </a:r>
            <a:endParaRPr lang="hu-HU" sz="2400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19C7C670-1546-F2CF-E3B2-FD740B752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09" y="324595"/>
            <a:ext cx="4422066" cy="4217011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627A43C1-84E6-5376-AE17-64A2FCA85F2A}"/>
              </a:ext>
            </a:extLst>
          </p:cNvPr>
          <p:cNvSpPr txBox="1"/>
          <p:nvPr/>
        </p:nvSpPr>
        <p:spPr>
          <a:xfrm>
            <a:off x="532660" y="5069150"/>
            <a:ext cx="10688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A program résztvevőinek a szünetben kávét , édes és sós süteményeket, ásványvizet biztosítottunk, délben pedig szendvicsebédet kínáltunk üdítővel és édességgel.  </a:t>
            </a:r>
          </a:p>
        </p:txBody>
      </p:sp>
    </p:spTree>
    <p:extLst>
      <p:ext uri="{BB962C8B-B14F-4D97-AF65-F5344CB8AC3E}">
        <p14:creationId xmlns:p14="http://schemas.microsoft.com/office/powerpoint/2010/main" val="313404133"/>
      </p:ext>
    </p:extLst>
  </p:cSld>
  <p:clrMapOvr>
    <a:masterClrMapping/>
  </p:clrMapOvr>
  <p:transition spd="med" advTm="22760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76DD8DE1-72A3-4C99-085E-A2DCF30BD1A1}"/>
              </a:ext>
            </a:extLst>
          </p:cNvPr>
          <p:cNvSpPr txBox="1"/>
          <p:nvPr/>
        </p:nvSpPr>
        <p:spPr>
          <a:xfrm>
            <a:off x="3048740" y="526326"/>
            <a:ext cx="609452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Két tanév kihagyása után újra </a:t>
            </a:r>
            <a:r>
              <a:rPr lang="hu-HU" sz="2400" b="1" u="sng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prevenciós programokkal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segíthetjük a diákokat. A 2021/2022-es tanévben egy kerületi általános iskola két osztályában, a 2022/2023-as tanév első félévében pedig 4 általános iskola és két középiskola összesen 13 osztályának tudtunk biztosítani prevenciós előadásokat. A fiatalokat </a:t>
            </a:r>
            <a:r>
              <a:rPr lang="hu-HU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addiktológiai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konzulens szakember tájékoztatja a függőségek formájáról, veszélyeiről. </a:t>
            </a:r>
          </a:p>
          <a:p>
            <a:pPr algn="just"/>
            <a:endParaRPr lang="hu-HU" sz="2400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7BDEF3C-743D-FE5D-1805-EBB2AB3AE0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18" y="526326"/>
            <a:ext cx="2383432" cy="349595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A0B17D1-84CB-D623-BA5F-6330773A7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4933">
            <a:off x="9476265" y="476110"/>
            <a:ext cx="2233381" cy="265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13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489">
        <p15:prstTrans prst="peelOff"/>
      </p:transition>
    </mc:Choice>
    <mc:Fallback xmlns="">
      <p:transition spd="slow" advTm="14489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76DD8DE1-72A3-4C99-085E-A2DCF30BD1A1}"/>
              </a:ext>
            </a:extLst>
          </p:cNvPr>
          <p:cNvSpPr txBox="1"/>
          <p:nvPr/>
        </p:nvSpPr>
        <p:spPr>
          <a:xfrm>
            <a:off x="3048740" y="526326"/>
            <a:ext cx="609452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Két tanév kihagyása után újra </a:t>
            </a:r>
            <a:r>
              <a:rPr lang="hu-HU" sz="2400" b="1" u="sng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prevenciós programokkal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segíthetjük a diákokat. A 2021/2022-es tanévben egy kerületi általános iskola két osztályában, a 2022/2023-as tanév első félévében pedig 4 általános iskola és két középiskola összesen 13 osztályának tudtunk biztosítani prevenciós előadásokat. A fiatalokat </a:t>
            </a:r>
            <a:r>
              <a:rPr lang="hu-HU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addiktológiai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konzulens szakember tájékoztatja a függőségek formájáról, veszélyeiről. </a:t>
            </a:r>
          </a:p>
          <a:p>
            <a:pPr algn="just"/>
            <a:endParaRPr lang="hu-HU" sz="2400" b="1" dirty="0">
              <a:solidFill>
                <a:schemeClr val="accent2">
                  <a:lumMod val="50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egyik iskola tantestülete is igényt tartott arra, hogy a tanácsadó az aktuális 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helyzetről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tájékoztatást tartson számukra. </a:t>
            </a:r>
            <a:endParaRPr lang="hu-H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7BDEF3C-743D-FE5D-1805-EBB2AB3AE0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18" y="526326"/>
            <a:ext cx="2383432" cy="349595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A0B17D1-84CB-D623-BA5F-6330773A7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4933">
            <a:off x="9476265" y="476110"/>
            <a:ext cx="2233381" cy="265547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97F241BE-1EFC-0DC3-8018-052B978F69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599" y="3888419"/>
            <a:ext cx="2483486" cy="2502701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B4486725-3C37-CDDB-DD93-76E4A004A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18" y="4492101"/>
            <a:ext cx="2426347" cy="177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8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862">
        <p:fade/>
      </p:transition>
    </mc:Choice>
    <mc:Fallback xmlns="">
      <p:transition spd="med" advTm="7862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5991AD-6225-8BD1-199A-A8B381032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396" y="118881"/>
            <a:ext cx="5028829" cy="6498455"/>
          </a:xfrm>
        </p:spPr>
        <p:txBody>
          <a:bodyPr>
            <a:noAutofit/>
          </a:bodyPr>
          <a:lstStyle/>
          <a:p>
            <a:pPr algn="just"/>
            <a:r>
              <a:rPr lang="hu-HU" sz="2800" b="1" dirty="0" err="1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Addiktológiai</a:t>
            </a:r>
            <a:r>
              <a:rPr lang="hu-HU" sz="28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 előadásokat szerveztünk </a:t>
            </a:r>
            <a:r>
              <a:rPr lang="hu-HU" sz="2800" b="1" u="sng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idősek nappali ellátásába</a:t>
            </a:r>
            <a:r>
              <a:rPr lang="hu-HU" sz="28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 járó szépkorúak részére. A beszélgetések a függőségek típusairól, veszélyeiről szóltak. A klubtagok kvízfeladatokat is megoldottak a témával kapcsolatosan. </a:t>
            </a:r>
            <a:br>
              <a:rPr lang="hu-HU" sz="28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br>
              <a:rPr lang="hu-HU" sz="28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r>
              <a:rPr lang="hu-HU" sz="28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Csapatban vehettek részt a versenyzők a szenvedélybetegségekről szóló vetélkedőben.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FB5DD1B-E128-9273-C706-64A9A558E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3" y="240664"/>
            <a:ext cx="3676121" cy="206752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1E95DD0-9EB0-DB1C-8D04-09D71E2CA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47" y="2388093"/>
            <a:ext cx="4101553" cy="241583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EA22D63-139B-F6BC-0805-47A059CAD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48" y="4910250"/>
            <a:ext cx="2955894" cy="170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70785"/>
      </p:ext>
    </p:extLst>
  </p:cSld>
  <p:clrMapOvr>
    <a:masterClrMapping/>
  </p:clrMapOvr>
  <p:transition spd="slow" advTm="13927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B89297-2C43-5BD2-FFE0-2BEB73A41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64" y="221942"/>
            <a:ext cx="11718524" cy="1828800"/>
          </a:xfrm>
        </p:spPr>
        <p:txBody>
          <a:bodyPr>
            <a:normAutofit/>
          </a:bodyPr>
          <a:lstStyle/>
          <a:p>
            <a:pPr algn="ctr"/>
            <a:r>
              <a:rPr lang="hu-HU" sz="31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2022. március 1-től elérhető a KEF által biztosított </a:t>
            </a:r>
            <a:r>
              <a:rPr lang="hu-HU" sz="3100" b="1" dirty="0" err="1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addiktológiai</a:t>
            </a:r>
            <a:r>
              <a:rPr lang="hu-HU" sz="31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 tanácsadás személyesen, telefonon vagy chat szobában. </a:t>
            </a:r>
            <a:br>
              <a:rPr lang="hu-HU" sz="32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br>
              <a:rPr lang="hu-HU" sz="32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hu-HU" sz="3200" b="1" dirty="0">
              <a:solidFill>
                <a:schemeClr val="accent2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3E95F2FB-9C7E-5CAC-940A-42401F9E3C6F}"/>
              </a:ext>
            </a:extLst>
          </p:cNvPr>
          <p:cNvSpPr txBox="1"/>
          <p:nvPr/>
        </p:nvSpPr>
        <p:spPr>
          <a:xfrm>
            <a:off x="260413" y="1473693"/>
            <a:ext cx="11680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hu-HU" sz="28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883703220"/>
      </p:ext>
    </p:extLst>
  </p:cSld>
  <p:clrMapOvr>
    <a:masterClrMapping/>
  </p:clrMapOvr>
  <p:transition spd="slow" advTm="4737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B89297-2C43-5BD2-FFE0-2BEB73A41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64" y="221942"/>
            <a:ext cx="11718524" cy="1828800"/>
          </a:xfrm>
        </p:spPr>
        <p:txBody>
          <a:bodyPr>
            <a:normAutofit/>
          </a:bodyPr>
          <a:lstStyle/>
          <a:p>
            <a:pPr algn="ctr"/>
            <a:r>
              <a:rPr lang="hu-HU" sz="31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2022. március 1-től elérhető a KEF által biztosított </a:t>
            </a:r>
            <a:r>
              <a:rPr lang="hu-HU" sz="3100" b="1" dirty="0" err="1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addiktológiai</a:t>
            </a:r>
            <a:r>
              <a:rPr lang="hu-HU" sz="31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 tanácsadás személyesen, telefonon vagy chat szobában. </a:t>
            </a:r>
            <a:br>
              <a:rPr lang="hu-HU" sz="32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br>
              <a:rPr lang="hu-HU" sz="32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hu-HU" sz="3200" b="1" dirty="0">
              <a:solidFill>
                <a:schemeClr val="accent2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3E95F2FB-9C7E-5CAC-940A-42401F9E3C6F}"/>
              </a:ext>
            </a:extLst>
          </p:cNvPr>
          <p:cNvSpPr txBox="1"/>
          <p:nvPr/>
        </p:nvSpPr>
        <p:spPr>
          <a:xfrm>
            <a:off x="260413" y="1473693"/>
            <a:ext cx="116800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Érkeztek ügyfelek újságban megjelent hír láttán, bölcsődében elhelyezett plakát kapcsán, háziorvos tanácsára, de családsegítő közvetítésével is. </a:t>
            </a:r>
            <a:br>
              <a:rPr lang="hu-HU" sz="28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r>
              <a:rPr lang="hu-HU" sz="28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Több esetben volt példa arra, hogy az érintett hozzátartozója jelentkezett saját kérdésével, vagy amiatt, hogy az érintettnek ő kérjen időpontot. </a:t>
            </a:r>
            <a:br>
              <a:rPr lang="hu-HU" sz="28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hu-HU" sz="2800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844CE42-36CD-1D2B-5707-CF472F908929}"/>
              </a:ext>
            </a:extLst>
          </p:cNvPr>
          <p:cNvSpPr txBox="1"/>
          <p:nvPr/>
        </p:nvSpPr>
        <p:spPr>
          <a:xfrm>
            <a:off x="236738" y="4074851"/>
            <a:ext cx="11718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hu-HU" sz="18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4216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604">
        <p:fade/>
      </p:transition>
    </mc:Choice>
    <mc:Fallback xmlns="">
      <p:transition spd="med" advTm="14604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B89297-2C43-5BD2-FFE0-2BEB73A41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64" y="221942"/>
            <a:ext cx="11718524" cy="1828800"/>
          </a:xfrm>
        </p:spPr>
        <p:txBody>
          <a:bodyPr>
            <a:normAutofit/>
          </a:bodyPr>
          <a:lstStyle/>
          <a:p>
            <a:pPr algn="ctr"/>
            <a:r>
              <a:rPr lang="hu-HU" sz="31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2022. március 1-től elérhető a KEF által biztosított </a:t>
            </a:r>
            <a:r>
              <a:rPr lang="hu-HU" sz="3100" b="1" dirty="0" err="1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addiktológiai</a:t>
            </a:r>
            <a:r>
              <a:rPr lang="hu-HU" sz="31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 tanácsadás személyesen, telefonon vagy chat szobában. </a:t>
            </a:r>
            <a:br>
              <a:rPr lang="hu-HU" sz="32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br>
              <a:rPr lang="hu-HU" sz="32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hu-HU" sz="3200" b="1" dirty="0">
              <a:solidFill>
                <a:schemeClr val="accent2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3E95F2FB-9C7E-5CAC-940A-42401F9E3C6F}"/>
              </a:ext>
            </a:extLst>
          </p:cNvPr>
          <p:cNvSpPr txBox="1"/>
          <p:nvPr/>
        </p:nvSpPr>
        <p:spPr>
          <a:xfrm>
            <a:off x="260413" y="1473693"/>
            <a:ext cx="116800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Érkeztek ügyfelek újságban megjelent hír láttán, bölcsődében elhelyezett plakát kapcsán, háziorvos tanácsára, de családsegítő közvetítésével is. </a:t>
            </a:r>
            <a:br>
              <a:rPr lang="hu-HU" sz="28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r>
              <a:rPr lang="hu-HU" sz="28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Több esetben volt példa arra, hogy az érintett hozzátartozója jelentkezett saját kérdésével, vagy amiatt, hogy az érintettnek ő kérjen időpontot. </a:t>
            </a:r>
            <a:br>
              <a:rPr lang="hu-HU" sz="28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hu-HU" sz="2800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844CE42-36CD-1D2B-5707-CF472F908929}"/>
              </a:ext>
            </a:extLst>
          </p:cNvPr>
          <p:cNvSpPr txBox="1"/>
          <p:nvPr/>
        </p:nvSpPr>
        <p:spPr>
          <a:xfrm>
            <a:off x="236738" y="4074851"/>
            <a:ext cx="1171852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Az igénybe vevők döntő többsége alkoholproblémával jelentkezett. </a:t>
            </a:r>
            <a:br>
              <a:rPr lang="hu-HU" sz="28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r>
              <a:rPr lang="hu-HU" sz="28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Legnagyobb arányban a személyes találkozóra volt igény, de telefonos beszélgetésre is sor került. </a:t>
            </a:r>
            <a:br>
              <a:rPr lang="hu-HU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r>
              <a:rPr lang="hu-HU" sz="28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Általában egyszeri tanácsadás történt. </a:t>
            </a:r>
          </a:p>
          <a:p>
            <a:pPr algn="ctr"/>
            <a:r>
              <a:rPr lang="hu-HU" sz="28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Egy esetben került sor három találkozásra, illetve egy számítógépfüggő fiatal részére segítő folyamatot biztosítottunk.</a:t>
            </a:r>
            <a:br>
              <a:rPr lang="hu-HU" sz="28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5544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332">
        <p:fade/>
      </p:transition>
    </mc:Choice>
    <mc:Fallback xmlns="">
      <p:transition spd="med" advTm="20332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4B377BF-704D-FFCF-E54C-0F8277905ACF}"/>
              </a:ext>
            </a:extLst>
          </p:cNvPr>
          <p:cNvSpPr txBox="1"/>
          <p:nvPr/>
        </p:nvSpPr>
        <p:spPr>
          <a:xfrm>
            <a:off x="368046" y="362635"/>
            <a:ext cx="1145590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Fórum </a:t>
            </a:r>
            <a:r>
              <a:rPr lang="hu-HU" sz="2400" b="1" u="sng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munkacsoportjai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2022-ben 4 alkalommal üléseztek. Az elmúlt évek tapasztalatai alapján a két munkacsoport (Egészségfejlesztés, kábítószer megelőzés, prevenció munkacsoport és Kínálatcsökkentés munkacsoport) közösen ülésezik a szakmai együttműködések elmélyítése és a kommunikáció megkönnyítése érdekében. 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473147"/>
      </p:ext>
    </p:extLst>
  </p:cSld>
  <p:clrMapOvr>
    <a:masterClrMapping/>
  </p:clrMapOvr>
  <p:transition spd="med" advTm="8095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4B377BF-704D-FFCF-E54C-0F8277905ACF}"/>
              </a:ext>
            </a:extLst>
          </p:cNvPr>
          <p:cNvSpPr txBox="1"/>
          <p:nvPr/>
        </p:nvSpPr>
        <p:spPr>
          <a:xfrm>
            <a:off x="368046" y="362635"/>
            <a:ext cx="1145590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Fórum </a:t>
            </a:r>
            <a:r>
              <a:rPr lang="hu-HU" sz="2400" b="1" u="sng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munkacsoportjai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2022-ben 4 alkalommal üléseztek. Az elmúlt évek tapasztalatai alapján a két munkacsoport (Egészségfejlesztés, kábítószer megelőzés, prevenció munkacsoport és Kínálatcsökkentés munkacsoport) közösen ülésezik a szakmai együttműködések elmélyítése és a kommunikáció megkönnyítése érdekében.  </a:t>
            </a:r>
          </a:p>
          <a:p>
            <a:endParaRPr lang="hu-HU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F550AF00-D881-03CF-67EB-DE0AF3B32DD2}"/>
              </a:ext>
            </a:extLst>
          </p:cNvPr>
          <p:cNvSpPr txBox="1"/>
          <p:nvPr/>
        </p:nvSpPr>
        <p:spPr>
          <a:xfrm>
            <a:off x="368046" y="2263937"/>
            <a:ext cx="53469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Március 10-én az ülés megtartására online formában került sor. Meghívott előadónk </a:t>
            </a:r>
            <a:r>
              <a:rPr lang="hu-HU" sz="2400" b="1" dirty="0" err="1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Oberth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József (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) 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Józan Babák Klub munkatársa volt.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CE68E7-4149-A52B-5A0D-A850BBA5BB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445151"/>
            <a:ext cx="2247315" cy="126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3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95">
        <p:fade/>
      </p:transition>
    </mc:Choice>
    <mc:Fallback xmlns="">
      <p:transition spd="med" advTm="8095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AC0AE80-10FD-133F-8F21-C43173430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12" y="-133165"/>
            <a:ext cx="3911353" cy="1779465"/>
          </a:xfrm>
        </p:spPr>
        <p:txBody>
          <a:bodyPr>
            <a:normAutofit/>
          </a:bodyPr>
          <a:lstStyle/>
          <a:p>
            <a:r>
              <a:rPr lang="hu-HU" sz="4800" b="1" u="sng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Rajzpályázat</a:t>
            </a:r>
            <a:r>
              <a:rPr lang="hu-HU" sz="4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033E0D94-C4C5-BE96-6F79-474A90D2C8CC}"/>
              </a:ext>
            </a:extLst>
          </p:cNvPr>
          <p:cNvSpPr txBox="1"/>
          <p:nvPr/>
        </p:nvSpPr>
        <p:spPr>
          <a:xfrm flipH="1">
            <a:off x="4820574" y="365125"/>
            <a:ext cx="711989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32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Arra kértük rajzpályázatunkkal a pesterzsébeti általános iskolák diákjait, hogy mutassák meg mi az a tevékenység, ami feltölti őket energiával, mit tartanak hasznos időtöltésnek, milyennek gondolnak egy jó kikapcsolódást. </a:t>
            </a:r>
            <a:endParaRPr lang="hu-HU" sz="3200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2DC3308-B3B3-F1B0-7712-538B529EC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35" y="1476811"/>
            <a:ext cx="1911860" cy="270474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C112FD1-B5AC-AB81-6E66-7FBB89F3C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382" y="1476812"/>
            <a:ext cx="1911860" cy="270474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53571DD7-CF54-B595-FE20-318F3A653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35" y="4325184"/>
            <a:ext cx="3415844" cy="241450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354DA5F-A38A-E488-FD93-A2F438D08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21" y="4325183"/>
            <a:ext cx="3415845" cy="2414507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E0D47A39-694D-9458-DBBC-C90BA77D6B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063" y="4268706"/>
            <a:ext cx="3575641" cy="252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59543"/>
      </p:ext>
    </p:extLst>
  </p:cSld>
  <p:clrMapOvr>
    <a:masterClrMapping/>
  </p:clrMapOvr>
  <p:transition spd="med" advTm="15178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4B377BF-704D-FFCF-E54C-0F8277905ACF}"/>
              </a:ext>
            </a:extLst>
          </p:cNvPr>
          <p:cNvSpPr txBox="1"/>
          <p:nvPr/>
        </p:nvSpPr>
        <p:spPr>
          <a:xfrm>
            <a:off x="368046" y="362635"/>
            <a:ext cx="1145590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Fórum </a:t>
            </a:r>
            <a:r>
              <a:rPr lang="hu-HU" sz="2400" b="1" u="sng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munkacsoportjai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2022-ben 4 alkalommal üléseztek. Az elmúlt évek tapasztalatai alapján a két munkacsoport (Egészségfejlesztés, kábítószer megelőzés, prevenció munkacsoport és Kínálatcsökkentés munkacsoport) közösen ülésezik a szakmai együttműködések elmélyítése és a kommunikáció megkönnyítése érdekében.  </a:t>
            </a:r>
          </a:p>
          <a:p>
            <a:endParaRPr lang="hu-HU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F550AF00-D881-03CF-67EB-DE0AF3B32DD2}"/>
              </a:ext>
            </a:extLst>
          </p:cNvPr>
          <p:cNvSpPr txBox="1"/>
          <p:nvPr/>
        </p:nvSpPr>
        <p:spPr>
          <a:xfrm>
            <a:off x="368046" y="2263937"/>
            <a:ext cx="53469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Március 10-én az ülés megtartására online formában került sor. Meghívott előadónk </a:t>
            </a:r>
            <a:r>
              <a:rPr lang="hu-HU" sz="2400" b="1" dirty="0" err="1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Oberth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József (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) 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Józan Babák Klub munkatársa volt.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CE68E7-4149-A52B-5A0D-A850BBA5BB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445151"/>
            <a:ext cx="2247315" cy="1263778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BE96E75F-5C65-1504-7894-1E0D1F8CBB5E}"/>
              </a:ext>
            </a:extLst>
          </p:cNvPr>
          <p:cNvSpPr txBox="1"/>
          <p:nvPr/>
        </p:nvSpPr>
        <p:spPr>
          <a:xfrm>
            <a:off x="368045" y="4202929"/>
            <a:ext cx="687613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Május 25-én két és fél év kihagyás után újra személyesen tudtak találkozni a Pesterzsébeti KEF munkacsoport tagjai. Meghívott előadónk </a:t>
            </a:r>
            <a:r>
              <a:rPr lang="hu-HU" sz="2400" b="1" dirty="0" err="1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Preszl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Éva, az Életrevaló Egyesület szakmai vezetője volt.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038ED673-BCA9-04C3-2703-CEBBB798C3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143" y="5757502"/>
            <a:ext cx="1753973" cy="98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8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73">
        <p:fade/>
      </p:transition>
    </mc:Choice>
    <mc:Fallback xmlns="">
      <p:transition spd="med" advTm="9073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4B377BF-704D-FFCF-E54C-0F8277905ACF}"/>
              </a:ext>
            </a:extLst>
          </p:cNvPr>
          <p:cNvSpPr txBox="1"/>
          <p:nvPr/>
        </p:nvSpPr>
        <p:spPr>
          <a:xfrm>
            <a:off x="368046" y="362635"/>
            <a:ext cx="1145590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Fórum </a:t>
            </a:r>
            <a:r>
              <a:rPr lang="hu-HU" sz="2400" b="1" u="sng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munkacsoportjai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2022-ben 4 alkalommal üléseztek. Az elmúlt évek tapasztalatai alapján a két munkacsoport (Egészségfejlesztés, kábítószer megelőzés, prevenció munkacsoport és Kínálatcsökkentés munkacsoport) közösen ülésezik a szakmai együttműködések elmélyítése és a kommunikáció megkönnyítése érdekében.  </a:t>
            </a:r>
          </a:p>
          <a:p>
            <a:endParaRPr lang="hu-HU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F550AF00-D881-03CF-67EB-DE0AF3B32DD2}"/>
              </a:ext>
            </a:extLst>
          </p:cNvPr>
          <p:cNvSpPr txBox="1"/>
          <p:nvPr/>
        </p:nvSpPr>
        <p:spPr>
          <a:xfrm>
            <a:off x="368046" y="2263937"/>
            <a:ext cx="53469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Március 10-én az ülés megtartására online formában került sor. Meghívott előadónk </a:t>
            </a:r>
            <a:r>
              <a:rPr lang="hu-HU" sz="2400" b="1" dirty="0" err="1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Oberth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József (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) 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Józan Babák Klub munkatársa volt.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CE68E7-4149-A52B-5A0D-A850BBA5BB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426495"/>
            <a:ext cx="2247315" cy="1263778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BE96E75F-5C65-1504-7894-1E0D1F8CBB5E}"/>
              </a:ext>
            </a:extLst>
          </p:cNvPr>
          <p:cNvSpPr txBox="1"/>
          <p:nvPr/>
        </p:nvSpPr>
        <p:spPr>
          <a:xfrm>
            <a:off x="368045" y="4202929"/>
            <a:ext cx="687613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Május 25-én két és fél év kihagyás után újra személyesen tudtak találkozni a Pesterzsébeti KEF munkacsoport tagjai. Meghívott előadónk </a:t>
            </a:r>
            <a:r>
              <a:rPr lang="hu-HU" sz="2400" b="1" dirty="0" err="1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Preszl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Éva, az Életrevaló Egyesület szakmai vezetője volt.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038ED673-BCA9-04C3-2703-CEBBB798C3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144" y="5763662"/>
            <a:ext cx="1753973" cy="988071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AC975819-2FAD-95CB-9762-239BD8293E5B}"/>
              </a:ext>
            </a:extLst>
          </p:cNvPr>
          <p:cNvSpPr txBox="1"/>
          <p:nvPr/>
        </p:nvSpPr>
        <p:spPr>
          <a:xfrm>
            <a:off x="7963074" y="2263937"/>
            <a:ext cx="4075045" cy="3042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november 9-i találkozó vendége Hamar János </a:t>
            </a:r>
            <a:r>
              <a:rPr lang="hu-HU" sz="2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addiktológiai</a:t>
            </a:r>
            <a:r>
              <a:rPr lang="hu-H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konzulens volt, akitől a drogfogyasztás aktuális jellemzőiről, a kanadai tanulmányútjának részleteiről, sikeres prevenciós programról és egy tervezett </a:t>
            </a:r>
            <a:r>
              <a:rPr lang="hu-HU" sz="2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addiktológiai</a:t>
            </a:r>
            <a:r>
              <a:rPr lang="hu-H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ellátás beindításáról halhattunk. </a:t>
            </a:r>
            <a:endParaRPr lang="hu-HU" sz="2000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5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610">
        <p:fade/>
      </p:transition>
    </mc:Choice>
    <mc:Fallback xmlns="">
      <p:transition spd="med" advTm="1161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4B377BF-704D-FFCF-E54C-0F8277905ACF}"/>
              </a:ext>
            </a:extLst>
          </p:cNvPr>
          <p:cNvSpPr txBox="1"/>
          <p:nvPr/>
        </p:nvSpPr>
        <p:spPr>
          <a:xfrm>
            <a:off x="368046" y="362635"/>
            <a:ext cx="1145590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Fórum </a:t>
            </a:r>
            <a:r>
              <a:rPr lang="hu-HU" sz="2400" b="1" u="sng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munkacsoportjai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2022-ben 4 alkalommal üléseztek. Az elmúlt évek tapasztalatai alapján a két munkacsoport (Egészségfejlesztés, kábítószer megelőzés, prevenció munkacsoport és Kínálatcsökkentés munkacsoport) közösen ülésezik a szakmai együttműködések elmélyítése és a kommunikáció megkönnyítése érdekében.  </a:t>
            </a:r>
          </a:p>
          <a:p>
            <a:endParaRPr lang="hu-HU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F550AF00-D881-03CF-67EB-DE0AF3B32DD2}"/>
              </a:ext>
            </a:extLst>
          </p:cNvPr>
          <p:cNvSpPr txBox="1"/>
          <p:nvPr/>
        </p:nvSpPr>
        <p:spPr>
          <a:xfrm>
            <a:off x="368046" y="2263937"/>
            <a:ext cx="53469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Március 10-én az ülés megtartására online formában került sor. Meghívott előadónk </a:t>
            </a:r>
            <a:r>
              <a:rPr lang="hu-HU" sz="2400" b="1" dirty="0" err="1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Oberth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József (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) 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Józan Babák Klub munkatársa volt.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CE68E7-4149-A52B-5A0D-A850BBA5BB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417979"/>
            <a:ext cx="2247315" cy="1263778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BE96E75F-5C65-1504-7894-1E0D1F8CBB5E}"/>
              </a:ext>
            </a:extLst>
          </p:cNvPr>
          <p:cNvSpPr txBox="1"/>
          <p:nvPr/>
        </p:nvSpPr>
        <p:spPr>
          <a:xfrm>
            <a:off x="368045" y="4202929"/>
            <a:ext cx="687613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Május 25-én két és fél év kihagyás után újra személyesen tudtak találkozni a Pesterzsébeti KEF munkacsoport tagjai. Meghívott előadónk </a:t>
            </a:r>
            <a:r>
              <a:rPr lang="hu-HU" sz="2400" b="1" dirty="0" err="1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Preszl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Éva, az Életrevaló Egyesület szakmai vezetője volt.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038ED673-BCA9-04C3-2703-CEBBB798C3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143" y="5748622"/>
            <a:ext cx="1753973" cy="988071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AC975819-2FAD-95CB-9762-239BD8293E5B}"/>
              </a:ext>
            </a:extLst>
          </p:cNvPr>
          <p:cNvSpPr txBox="1"/>
          <p:nvPr/>
        </p:nvSpPr>
        <p:spPr>
          <a:xfrm>
            <a:off x="7963074" y="2263937"/>
            <a:ext cx="4075045" cy="3042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november 9-i találkozó vendége Hamar János </a:t>
            </a:r>
            <a:r>
              <a:rPr lang="hu-HU" sz="2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addiktológiai</a:t>
            </a:r>
            <a:r>
              <a:rPr lang="hu-H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konzulens volt, akitől a drogfogyasztás aktuális jellemzőiről, a kanadai tanulmányútjának részleteiről, sikeres prevenciós programról és egy tervezett </a:t>
            </a:r>
            <a:r>
              <a:rPr lang="hu-HU" sz="2000" b="1" dirty="0" err="1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addiktológiai</a:t>
            </a:r>
            <a:r>
              <a:rPr lang="hu-H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ellátás beindításáról halhattunk. </a:t>
            </a:r>
            <a:endParaRPr lang="hu-HU" sz="2000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F6992F8-47BF-BE5E-76C1-148082A2590E}"/>
              </a:ext>
            </a:extLst>
          </p:cNvPr>
          <p:cNvSpPr txBox="1"/>
          <p:nvPr/>
        </p:nvSpPr>
        <p:spPr>
          <a:xfrm>
            <a:off x="4128117" y="5827160"/>
            <a:ext cx="7998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Az évet Dr. Hada Zsuzsanna lelki egészségfejlesztésről szóló előadása zárja december 7-én.  </a:t>
            </a:r>
          </a:p>
        </p:txBody>
      </p:sp>
    </p:spTree>
    <p:extLst>
      <p:ext uri="{BB962C8B-B14F-4D97-AF65-F5344CB8AC3E}">
        <p14:creationId xmlns:p14="http://schemas.microsoft.com/office/powerpoint/2010/main" val="385532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704">
        <p:fade/>
      </p:transition>
    </mc:Choice>
    <mc:Fallback xmlns="">
      <p:transition spd="med" advTm="7704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5886DB1B-CD42-569D-828A-9A886B6E3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72" y="406777"/>
            <a:ext cx="2147189" cy="3043149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E085B2D9-4E0C-C857-45FC-FB4E61D2D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971" y="239696"/>
            <a:ext cx="5023760" cy="355106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99A54DB-A8A1-9844-73DF-CA974C090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851" y="3016539"/>
            <a:ext cx="3707665" cy="2620781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BB8CEA03-4746-9EA4-F819-ED7987622238}"/>
              </a:ext>
            </a:extLst>
          </p:cNvPr>
          <p:cNvSpPr txBox="1"/>
          <p:nvPr/>
        </p:nvSpPr>
        <p:spPr>
          <a:xfrm>
            <a:off x="2480845" y="761884"/>
            <a:ext cx="42108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2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Hat pesterzsébeti általános iskolából, 54 pályamű érkezett. </a:t>
            </a:r>
            <a:endParaRPr lang="hu-H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C507740-5608-8F2C-3BB2-C659FAC50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19" y="4096522"/>
            <a:ext cx="1877117" cy="1912474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DB5591E7-E9E1-4099-853A-1888151F41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753" y="4211146"/>
            <a:ext cx="2972147" cy="210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23168"/>
      </p:ext>
    </p:extLst>
  </p:cSld>
  <p:clrMapOvr>
    <a:masterClrMapping/>
  </p:clrMapOvr>
  <p:transition spd="slow" advTm="7716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CFEEF047-F7DC-93A5-4876-DE34EB6D2B2E}"/>
              </a:ext>
            </a:extLst>
          </p:cNvPr>
          <p:cNvSpPr txBox="1"/>
          <p:nvPr/>
        </p:nvSpPr>
        <p:spPr>
          <a:xfrm>
            <a:off x="3595456" y="227548"/>
            <a:ext cx="8043168" cy="1650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hu-HU" sz="32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diákok azt is megrajzolták, hogy milyennek látják a veszélyét a drog- vagy alkoholfogyasztásnak.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8628102-02B0-6683-7102-CCDF99761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7951" y="-2847"/>
            <a:ext cx="1980484" cy="279982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54D58C5-2A52-A22F-ABE2-F2EB2882A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7949" y="2126497"/>
            <a:ext cx="1980482" cy="279982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3819173D-3403-367F-43B1-426B3A7C89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091" y="1725531"/>
            <a:ext cx="2207493" cy="2711810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868190BA-6388-C95F-16BB-5EB4826201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055" y="2117501"/>
            <a:ext cx="2455569" cy="347146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4803236-266C-4C04-E07D-B1F59E5A32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2820" y="4079404"/>
            <a:ext cx="2113799" cy="298829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DC156C3-A218-A1C1-10BA-B06CF5061B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841" y="4446832"/>
            <a:ext cx="1593992" cy="225344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CA2ED18B-BC92-F03E-E501-662350FCA9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342" y="1878256"/>
            <a:ext cx="1886954" cy="2667605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5661EBF3-44CB-A395-DA39-AB7AB93BE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76" y="4665511"/>
            <a:ext cx="2799833" cy="198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8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718">
        <p:split orient="vert"/>
      </p:transition>
    </mc:Choice>
    <mc:Fallback xmlns="">
      <p:transition spd="slow" advTm="9718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9610E5F3-5198-9763-D8D2-EC6879986B06}"/>
              </a:ext>
            </a:extLst>
          </p:cNvPr>
          <p:cNvSpPr txBox="1"/>
          <p:nvPr/>
        </p:nvSpPr>
        <p:spPr>
          <a:xfrm>
            <a:off x="3806670" y="354142"/>
            <a:ext cx="817818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hu-HU" sz="32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díjátadóra 2022. április 27-én került sor a </a:t>
            </a:r>
            <a:r>
              <a:rPr lang="hu-HU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Rátkay</a:t>
            </a:r>
            <a:r>
              <a:rPr lang="hu-HU" sz="3200" b="1" dirty="0">
                <a:solidFill>
                  <a:schemeClr val="accent2">
                    <a:lumMod val="50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-Átlók Galériában. Minden pályázó apró ajándékot kapott, emellett elismeréseket és díjakat adtunk át. Különdíjat ajánlott fel a Csili Művelődési Központ és a Pesterzsébet Múzeum.  </a:t>
            </a:r>
            <a:endParaRPr lang="hu-HU" sz="3200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3873A82-5C9E-0A65-CF25-9B210ACC56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503" y="3456871"/>
            <a:ext cx="4559965" cy="303935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Objektum 7">
            <a:extLst>
              <a:ext uri="{FF2B5EF4-FFF2-40B4-BE49-F238E27FC236}">
                <a16:creationId xmlns:a16="http://schemas.microsoft.com/office/drawing/2014/main" id="{4C55A435-7C3D-6E1A-2564-18E804C0FD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2770507"/>
              </p:ext>
            </p:extLst>
          </p:nvPr>
        </p:nvGraphicFramePr>
        <p:xfrm>
          <a:off x="483720" y="279549"/>
          <a:ext cx="3260528" cy="2304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6415686" imgH="4533529" progId="Acrobat.Document.DC">
                  <p:embed/>
                </p:oleObj>
              </mc:Choice>
              <mc:Fallback>
                <p:oleObj name="Acrobat Document" r:id="rId3" imgW="6415686" imgH="453352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3720" y="279549"/>
                        <a:ext cx="3260528" cy="2304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ép 4">
            <a:extLst>
              <a:ext uri="{FF2B5EF4-FFF2-40B4-BE49-F238E27FC236}">
                <a16:creationId xmlns:a16="http://schemas.microsoft.com/office/drawing/2014/main" id="{4E7CD1F7-C37A-869C-A036-63B109AEBA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02" y="2690514"/>
            <a:ext cx="3138821" cy="1767156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9F87BCD3-B860-FFE2-C46C-FBD8539D86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32" y="4723498"/>
            <a:ext cx="3138823" cy="1767157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1489D12C-BE0E-9CB3-DFA0-80570360C9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341" y="3472804"/>
            <a:ext cx="2447745" cy="304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38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676">
        <p15:prstTrans prst="pageCurlDouble"/>
      </p:transition>
    </mc:Choice>
    <mc:Fallback xmlns="">
      <p:transition spd="slow" advTm="19676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D79F260D-49D8-09A2-2A27-B36865D4991F}"/>
              </a:ext>
            </a:extLst>
          </p:cNvPr>
          <p:cNvSpPr txBox="1"/>
          <p:nvPr/>
        </p:nvSpPr>
        <p:spPr>
          <a:xfrm>
            <a:off x="286393" y="530352"/>
            <a:ext cx="70317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8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Pesterzsébeti KEF 2022. május 21-én gyerekeknek és felnőtteknek szóló programmal várta az érdeklődőket az önkormányzat által szervezett </a:t>
            </a:r>
            <a:r>
              <a:rPr lang="hu-HU" sz="2800" b="1" u="sng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Családok Napja </a:t>
            </a:r>
            <a:r>
              <a:rPr lang="hu-HU" sz="28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rendezvényen a Baba parkban.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F797EBD-E76E-C231-49FD-3D017FDAB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" y="3302881"/>
            <a:ext cx="3918204" cy="302476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4D09362-5E3E-A7B7-954F-F7F192F1A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811" y="3302881"/>
            <a:ext cx="5372585" cy="302476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2E4250A-6021-C4A7-109E-103364F60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036" y="629845"/>
            <a:ext cx="4280916" cy="241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21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739">
        <p15:prstTrans prst="fallOver"/>
      </p:transition>
    </mc:Choice>
    <mc:Fallback xmlns="">
      <p:transition spd="slow" advTm="12739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CD156EA8-54CA-733E-9458-906ADD95C314}"/>
              </a:ext>
            </a:extLst>
          </p:cNvPr>
          <p:cNvSpPr txBox="1"/>
          <p:nvPr/>
        </p:nvSpPr>
        <p:spPr>
          <a:xfrm>
            <a:off x="576072" y="621792"/>
            <a:ext cx="49377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400" b="1" u="sng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Egészségnapot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szervezett a Csili Művelődési Központ a BFKH Népegészségügyi Osztályával együttműködve 2022. május 28-án a </a:t>
            </a:r>
            <a:r>
              <a:rPr lang="hu-HU" sz="2400" b="1" dirty="0" err="1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Kosutin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A Pesterzsébeti Kábítószerügyi Egyeztető Fórum sátra a rendezvény egész ideje alatt elérhető volt.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3ED05E9-4E46-DACD-26E7-BD3BF2851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" y="3758183"/>
            <a:ext cx="4762500" cy="268128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ACED99B-A874-CFBC-8E99-D9DA1D3B4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004" y="621792"/>
            <a:ext cx="4381500" cy="246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43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4742">
        <p15:prstTrans prst="drape"/>
      </p:transition>
    </mc:Choice>
    <mc:Fallback xmlns="">
      <p:transition spd="slow" advTm="14742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CD156EA8-54CA-733E-9458-906ADD95C314}"/>
              </a:ext>
            </a:extLst>
          </p:cNvPr>
          <p:cNvSpPr txBox="1"/>
          <p:nvPr/>
        </p:nvSpPr>
        <p:spPr>
          <a:xfrm>
            <a:off x="576072" y="621792"/>
            <a:ext cx="49377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400" b="1" u="sng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Egészségnapot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szervezett a Csili Művelődési Központ a BFKH Népegészségügyi Osztályával együttműködve 2022. május 28-án a </a:t>
            </a:r>
            <a:r>
              <a:rPr lang="hu-HU" sz="2400" b="1" dirty="0" err="1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Kosutin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A Pesterzsébeti Kábítószerügyi Egyeztető Fórum a rendezvény egész ideje alatt elérhető volt.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3ED05E9-4E46-DACD-26E7-BD3BF2851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" y="3758183"/>
            <a:ext cx="4762500" cy="268128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ACED99B-A874-CFBC-8E99-D9DA1D3B4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08" y="338328"/>
            <a:ext cx="4381500" cy="2466785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C642EDA6-91D2-DB53-9B98-2842AF5EACD9}"/>
              </a:ext>
            </a:extLst>
          </p:cNvPr>
          <p:cNvSpPr txBox="1"/>
          <p:nvPr/>
        </p:nvSpPr>
        <p:spPr>
          <a:xfrm>
            <a:off x="5873496" y="2973353"/>
            <a:ext cx="63185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Hamar János </a:t>
            </a:r>
            <a:r>
              <a:rPr lang="hu-HU" sz="2400" b="1" dirty="0" err="1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addiktológiai</a:t>
            </a:r>
            <a:r>
              <a:rPr lang="hu-HU" sz="2400" b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konzulenssel beszélgetés is meghallgatható volt a színpadon, a fiatalokat egyre nagyobb mértékben érintő online függőség témájáról. 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B1D945BB-E5F4-83AC-2C5E-E98E9649B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2" y="4534135"/>
            <a:ext cx="3849252" cy="216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521">
        <p:fade/>
      </p:transition>
    </mc:Choice>
    <mc:Fallback xmlns="">
      <p:transition spd="med" advTm="9521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1672</Words>
  <Application>Microsoft Office PowerPoint</Application>
  <PresentationFormat>Szélesvásznú</PresentationFormat>
  <Paragraphs>59</Paragraphs>
  <Slides>32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Palatino Linotype</vt:lpstr>
      <vt:lpstr>Office-téma</vt:lpstr>
      <vt:lpstr>Acrobat Document</vt:lpstr>
      <vt:lpstr>Pesterzsébeti Kábítószerügyi Egyeztető Fórum </vt:lpstr>
      <vt:lpstr>A Pesterzsébeti KEF tevékenységei  2022-ben</vt:lpstr>
      <vt:lpstr>Rajzpályázat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Addiktológiai előadásokat szerveztünk idősek nappali ellátásába járó szépkorúak részére. A beszélgetések a függőségek típusairól, veszélyeiről szóltak. A klubtagok kvízfeladatokat is megoldottak a témával kapcsolatosan.   Csapatban vehettek részt a versenyzők a szenvedélybetegségekről szóló vetélkedőben. </vt:lpstr>
      <vt:lpstr>2022. március 1-től elérhető a KEF által biztosított addiktológiai tanácsadás személyesen, telefonon vagy chat szobában.   </vt:lpstr>
      <vt:lpstr>2022. március 1-től elérhető a KEF által biztosított addiktológiai tanácsadás személyesen, telefonon vagy chat szobában.   </vt:lpstr>
      <vt:lpstr>2022. március 1-től elérhető a KEF által biztosított addiktológiai tanácsadás személyesen, telefonon vagy chat szobában.   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Pesterzsébeti Kábítószerügyi Egyeztető Fórum</dc:title>
  <dc:creator>Ódor Terézia</dc:creator>
  <cp:lastModifiedBy>Ódor Terézia</cp:lastModifiedBy>
  <cp:revision>33</cp:revision>
  <dcterms:created xsi:type="dcterms:W3CDTF">2022-09-23T09:09:15Z</dcterms:created>
  <dcterms:modified xsi:type="dcterms:W3CDTF">2022-12-06T23:27:10Z</dcterms:modified>
</cp:coreProperties>
</file>